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65" r:id="rId12"/>
    <p:sldId id="266" r:id="rId13"/>
    <p:sldId id="282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0688-0BD9-4342-AD04-9FFEBA6D4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942C3-EBAB-477A-8F1A-5C0D133E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1C549-7E99-4A49-A83E-4CF63D3C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497-D6CD-45A7-916B-8DF31F9F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54B46-D691-450D-B25A-EA08FB0A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3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332C-2436-4E26-86E6-599A58E8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07839-3EE7-4396-ACF2-20C47503A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0653-ED5D-449E-96BD-2E99F56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7B4DA-3EE0-4183-B79D-3CC77345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9577-6C05-46D2-B631-F927260C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8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213D4-936C-4BEF-BFD2-9E1F8D07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C7F62-3AAB-448D-8DC2-84AACF2DC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E159B-B9BF-40D1-BA36-2A52BC6C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F2D9-5626-44E1-849B-3739E921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E3D9E-7EEF-42E1-81BD-674E3BC7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98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253E-1514-44F2-B364-A58A8552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958B4-C6A6-4913-A54F-0D33C7B92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8CCF4-0F5E-40F7-B2FD-F672A6ED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42EC-FEDC-4FCC-A039-40FFCDE4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0D71-6BF9-47C8-B232-4F6C0D9E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4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FE5D-1796-4FB5-BA5D-3C29D6B3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AB00F-BED0-4AA3-9D58-AE903CD27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6FBE6-8556-48A4-8E5E-95C00F20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6519-B575-492A-9378-538BEE29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5D9FE-1D69-4FFE-8E78-79BBDAC8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92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2A29-D92E-425C-8318-F15D5A1D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891F-06D6-4DC8-A124-42E36010A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54E43-3067-4BC1-926F-32DA9E73C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C8B5E-CD64-4C42-BEDF-0977FD89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6ADD2-B69C-4128-B250-FB3531C6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28F5B-77C3-4862-B809-CEE514A4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5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FA71-7092-4F11-A139-A9543996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0E3EF-4A64-4A92-9DE5-7086BFD03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ED30F-5C23-46C3-8D90-713761DAC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25D6F-B6F6-48D6-ABE8-B6C24613C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D04FE-1418-4FE9-B37A-FE0EA23E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C1EE2-21A6-4321-954E-023557D2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724D-8B4F-4F7A-8DEE-C3A3C94B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BB04D-05B3-4C99-8EA4-8B5487F1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93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B562-9C27-4F23-87D2-7041B162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4CF34-4530-4518-A731-A80C619A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219BB-29D8-4487-A289-A7821CD3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21DAD-C009-48B9-B574-A690E9A8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59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18E6D-6A68-46CE-9DCD-F553B2F2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1DD2F-3D64-405B-BABE-BF38F22C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A4C48-CD95-4A3E-8717-A4C83392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5D08-649E-4969-9CD0-3E1C2CED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244A-1AC1-4103-97EB-16728EBA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46F46-F67C-4A8A-9ACE-E41C10E8F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EE928-923F-4837-B774-453A4F57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55A47-E3A2-47A6-AEDB-573280AA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F94B9-585B-4E06-ACEB-08FD70F8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4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148B-5326-4C4E-BB17-B031BA58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E0DDB-CEFB-499C-9524-F60473402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4F855-C375-4E6F-8484-402CB4A69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53D69-BE6E-449F-AFB2-ED32CE20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FCA97-3678-4A47-A6FB-AF8DEA57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4093-D0EE-4C1D-9CEF-7B17A60A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34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FA238-7539-48BB-B838-622DB97B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799C8-32CE-40E2-B486-20C01E087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E6256-23A8-42FC-AF10-D41059CD4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905A3-2ED1-4194-B97A-44BAF15F926F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6261-F739-455E-848A-0907CD474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221D-E56B-4EA4-AD5B-B4D1E40FB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ACAC0-F7DF-49D2-8787-3D1435A10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5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rd flying in the air&#10;&#10;Description automatically generated with medium confidence">
            <a:extLst>
              <a:ext uri="{FF2B5EF4-FFF2-40B4-BE49-F238E27FC236}">
                <a16:creationId xmlns:a16="http://schemas.microsoft.com/office/drawing/2014/main" id="{638D543C-B0CB-4364-9E95-1D5592276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5"/>
          <a:stretch/>
        </p:blipFill>
        <p:spPr>
          <a:xfrm>
            <a:off x="2976032" y="99219"/>
            <a:ext cx="6239935" cy="350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E10E8-58E5-41D6-A25A-F435582EC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2694"/>
            <a:ext cx="9144000" cy="2387600"/>
          </a:xfrm>
        </p:spPr>
        <p:txBody>
          <a:bodyPr/>
          <a:lstStyle/>
          <a:p>
            <a:r>
              <a:rPr lang="en-GB" dirty="0"/>
              <a:t>Using open CMR for conservation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529C4-B3B8-4DD7-A928-7CE8F9FDB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02369"/>
            <a:ext cx="9144000" cy="1655762"/>
          </a:xfrm>
        </p:spPr>
        <p:txBody>
          <a:bodyPr/>
          <a:lstStyle/>
          <a:p>
            <a:r>
              <a:rPr lang="en-GB" dirty="0"/>
              <a:t>French Montagu harriers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6D62033B-5259-4566-A565-0179EB5422BF}"/>
              </a:ext>
            </a:extLst>
          </p:cNvPr>
          <p:cNvSpPr/>
          <p:nvPr/>
        </p:nvSpPr>
        <p:spPr>
          <a:xfrm>
            <a:off x="4784686" y="490506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1997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9767-1378-4FBC-8630-2223DB66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Hypothesis of conservation concern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FBFB-FE94-43CF-833E-78E4673FF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80" y="1461641"/>
            <a:ext cx="10515600" cy="3057093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rgbClr val="7030A0"/>
                </a:solidFill>
              </a:rPr>
              <a:t>How do prey abundances affect demographic processes in Montagu’s harriers?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dirty="0"/>
              <a:t>Need to take into account that Montagu’s have 2 stages of life</a:t>
            </a:r>
          </a:p>
          <a:p>
            <a:pPr>
              <a:buFontTx/>
              <a:buChar char="-"/>
            </a:pPr>
            <a:r>
              <a:rPr lang="en-GB" dirty="0"/>
              <a:t>Juvenile stage (with a juvenile survival rate)</a:t>
            </a:r>
          </a:p>
          <a:p>
            <a:pPr>
              <a:buFontTx/>
              <a:buChar char="-"/>
            </a:pPr>
            <a:r>
              <a:rPr lang="en-GB" dirty="0"/>
              <a:t>Adult stage (with an adult survival rate)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B2394-00F0-4AC5-817D-0999CFD1E118}"/>
              </a:ext>
            </a:extLst>
          </p:cNvPr>
          <p:cNvSpPr txBox="1"/>
          <p:nvPr/>
        </p:nvSpPr>
        <p:spPr>
          <a:xfrm>
            <a:off x="4055538" y="4334068"/>
            <a:ext cx="4080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Competing hypotheses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BFB188-D0A5-4DE6-842A-E151D85153DC}"/>
              </a:ext>
            </a:extLst>
          </p:cNvPr>
          <p:cNvSpPr txBox="1">
            <a:spLocks/>
          </p:cNvSpPr>
          <p:nvPr/>
        </p:nvSpPr>
        <p:spPr>
          <a:xfrm>
            <a:off x="697636" y="4918843"/>
            <a:ext cx="10515600" cy="1854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dirty="0"/>
              <a:t>Prey density affects harrier survival</a:t>
            </a:r>
          </a:p>
          <a:p>
            <a:pPr lvl="1">
              <a:buFontTx/>
              <a:buChar char="-"/>
            </a:pPr>
            <a:r>
              <a:rPr lang="en-GB" dirty="0"/>
              <a:t>Prey density affects juvenile and adult survival, but juveniles hit worse</a:t>
            </a:r>
          </a:p>
          <a:p>
            <a:pPr>
              <a:buFontTx/>
              <a:buChar char="-"/>
            </a:pPr>
            <a:r>
              <a:rPr lang="en-GB" dirty="0"/>
              <a:t>Prey density does not affect harrier survival</a:t>
            </a:r>
          </a:p>
          <a:p>
            <a:pPr lvl="1">
              <a:buFontTx/>
              <a:buChar char="-"/>
            </a:pPr>
            <a:r>
              <a:rPr lang="en-GB" dirty="0"/>
              <a:t>Prey density does not affect either juvenile or adult survival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AC2F1-DEB3-466E-9DB8-5D8B29789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8" t="78581" r="70459" b="7786"/>
          <a:stretch/>
        </p:blipFill>
        <p:spPr>
          <a:xfrm>
            <a:off x="10216879" y="2545883"/>
            <a:ext cx="1629657" cy="1199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CE021-34A6-4B79-BD26-E973D06A3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15" t="74080" r="25655" b="8571"/>
          <a:stretch/>
        </p:blipFill>
        <p:spPr>
          <a:xfrm>
            <a:off x="10216880" y="3745738"/>
            <a:ext cx="1629657" cy="1545992"/>
          </a:xfrm>
          <a:prstGeom prst="rect">
            <a:avLst/>
          </a:prstGeom>
        </p:spPr>
      </p:pic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A183BE14-DA6E-45A4-8E9D-082CD414D5F1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8128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5F7E-B99A-4641-AF75-50D796B8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Alternative marking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C6B0-C0E4-4B76-994E-3938F802A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6375400" cy="5056981"/>
          </a:xfrm>
        </p:spPr>
        <p:txBody>
          <a:bodyPr>
            <a:normAutofit/>
          </a:bodyPr>
          <a:lstStyle/>
          <a:p>
            <a:r>
              <a:rPr lang="en-GB" dirty="0"/>
              <a:t>Capture a harrier once and add wing tags</a:t>
            </a:r>
          </a:p>
          <a:p>
            <a:r>
              <a:rPr lang="en-GB" dirty="0"/>
              <a:t>Which means</a:t>
            </a:r>
          </a:p>
          <a:p>
            <a:pPr lvl="1"/>
            <a:r>
              <a:rPr lang="en-GB" dirty="0"/>
              <a:t>No need to physically recapture the animal again</a:t>
            </a:r>
          </a:p>
          <a:p>
            <a:pPr lvl="1"/>
            <a:r>
              <a:rPr lang="en-GB" dirty="0"/>
              <a:t>Just spot it through a telescope/binocs</a:t>
            </a:r>
          </a:p>
          <a:p>
            <a:pPr lvl="2"/>
            <a:r>
              <a:rPr lang="en-GB" dirty="0"/>
              <a:t>Less stress</a:t>
            </a:r>
          </a:p>
          <a:p>
            <a:pPr lvl="1"/>
            <a:r>
              <a:rPr lang="en-GB" dirty="0"/>
              <a:t>Conspicuous marking</a:t>
            </a:r>
          </a:p>
          <a:p>
            <a:pPr lvl="2"/>
            <a:r>
              <a:rPr lang="en-GB" dirty="0"/>
              <a:t>Can be spotted and recorded in other countries</a:t>
            </a:r>
          </a:p>
          <a:p>
            <a:r>
              <a:rPr lang="en-GB" dirty="0"/>
              <a:t>Both juveniles and adults are captured</a:t>
            </a:r>
          </a:p>
          <a:p>
            <a:pPr lvl="1"/>
            <a:r>
              <a:rPr lang="en-GB" dirty="0"/>
              <a:t>So some are juveniles when first caught, but later become adults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BBA8E-F3DB-49CE-B4EC-1E358D18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4" t="69456" r="56083" b="8068"/>
          <a:stretch/>
        </p:blipFill>
        <p:spPr>
          <a:xfrm>
            <a:off x="7448073" y="3734919"/>
            <a:ext cx="4013598" cy="292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C1741-A861-4709-A399-160091E7C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0" t="69456" r="30167" b="8068"/>
          <a:stretch/>
        </p:blipFill>
        <p:spPr>
          <a:xfrm>
            <a:off x="7448072" y="1116734"/>
            <a:ext cx="3994627" cy="2910032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1D30C4F1-CDD0-41C0-8962-24D29B6EBE94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6291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55E6-7A29-4888-ADF5-C98C8069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Which factors influence juvenile survival?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C507-6DD7-42C6-9DA3-F253D4B0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Juvenile survival is:</a:t>
            </a:r>
          </a:p>
          <a:p>
            <a:endParaRPr lang="en-GB" dirty="0"/>
          </a:p>
          <a:p>
            <a:pPr lvl="1"/>
            <a:r>
              <a:rPr lang="en-GB" dirty="0"/>
              <a:t>Constant</a:t>
            </a:r>
          </a:p>
          <a:p>
            <a:pPr lvl="1"/>
            <a:r>
              <a:rPr lang="en-GB" dirty="0"/>
              <a:t>Time-dependent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Varies with vole phase at birth</a:t>
            </a:r>
          </a:p>
          <a:p>
            <a:pPr lvl="1"/>
            <a:r>
              <a:rPr lang="en-GB" dirty="0"/>
              <a:t>Varies with vole abundance at birth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280FB-5269-457E-851C-61D0D8A50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34" t="81167" r="28999" b="4491"/>
          <a:stretch/>
        </p:blipFill>
        <p:spPr>
          <a:xfrm>
            <a:off x="3249140" y="4911308"/>
            <a:ext cx="2755420" cy="1820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D4EB6-9A25-4A70-B03D-3A30B14F3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0" t="80101" r="67765" b="3416"/>
          <a:stretch/>
        </p:blipFill>
        <p:spPr>
          <a:xfrm>
            <a:off x="6187442" y="4904031"/>
            <a:ext cx="1808478" cy="1827822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6F58F6E-F943-4F79-B2C0-CA9CECB037EF}"/>
              </a:ext>
            </a:extLst>
          </p:cNvPr>
          <p:cNvSpPr/>
          <p:nvPr/>
        </p:nvSpPr>
        <p:spPr>
          <a:xfrm>
            <a:off x="6096000" y="2661920"/>
            <a:ext cx="304800" cy="894080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2BC2BB4-2849-481A-BC79-6F1232AA19A0}"/>
              </a:ext>
            </a:extLst>
          </p:cNvPr>
          <p:cNvSpPr/>
          <p:nvPr/>
        </p:nvSpPr>
        <p:spPr>
          <a:xfrm>
            <a:off x="6096000" y="3916045"/>
            <a:ext cx="304800" cy="894080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4739D-C5B3-417C-A827-319736287A26}"/>
              </a:ext>
            </a:extLst>
          </p:cNvPr>
          <p:cNvSpPr txBox="1"/>
          <p:nvPr/>
        </p:nvSpPr>
        <p:spPr>
          <a:xfrm>
            <a:off x="6535053" y="2661920"/>
            <a:ext cx="3195427" cy="8309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Survival is </a:t>
            </a:r>
            <a:r>
              <a:rPr lang="en-GB" sz="2400" b="1" i="1" dirty="0"/>
              <a:t>independent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/>
              <a:t>with vole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07AFB-7011-4939-B517-D340E555DB2C}"/>
              </a:ext>
            </a:extLst>
          </p:cNvPr>
          <p:cNvSpPr txBox="1"/>
          <p:nvPr/>
        </p:nvSpPr>
        <p:spPr>
          <a:xfrm>
            <a:off x="6527064" y="3926277"/>
            <a:ext cx="2999860" cy="8309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Survival is </a:t>
            </a:r>
            <a:r>
              <a:rPr lang="en-GB" sz="2400" b="1" i="1" dirty="0"/>
              <a:t>dependent </a:t>
            </a:r>
            <a:br>
              <a:rPr lang="en-GB" sz="2400" dirty="0"/>
            </a:br>
            <a:r>
              <a:rPr lang="en-GB" sz="2400" dirty="0"/>
              <a:t>with vole</a:t>
            </a:r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A9591423-C114-48BA-A24F-2602E756E50B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71850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7B85-ED70-4126-9C1F-CFB1A2B4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Implementing these models in MARK</a:t>
            </a:r>
          </a:p>
        </p:txBody>
      </p:sp>
      <p:pic>
        <p:nvPicPr>
          <p:cNvPr id="6" name="Content Placeholder 5" descr="A yellow circle with a black line&#10;&#10;Description automatically generated with low confidence">
            <a:extLst>
              <a:ext uri="{FF2B5EF4-FFF2-40B4-BE49-F238E27FC236}">
                <a16:creationId xmlns:a16="http://schemas.microsoft.com/office/drawing/2014/main" id="{F414156C-1335-437D-8E3C-750DBD2EC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20" y="1959134"/>
            <a:ext cx="4429760" cy="4429760"/>
          </a:xfrm>
        </p:spPr>
      </p:pic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19886C86-9981-47A1-AB2E-F1321511728E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22100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7374-82AE-40D1-ADD0-1B4C3A78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Constant but stage specific survival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D9CD6-F453-4F92-845E-A078994E4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8" t="13417" r="34749" b="26466"/>
          <a:stretch/>
        </p:blipFill>
        <p:spPr>
          <a:xfrm>
            <a:off x="3979806" y="1690688"/>
            <a:ext cx="8100434" cy="4699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4F2E56C-CE71-47C9-B69C-0CCE19556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1" y="1690688"/>
                <a:ext cx="3803291" cy="50569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1 = Juvenile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dirty="0"/>
                  <a:t>2 = Adult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b="0" dirty="0"/>
                  <a:t>Juvenile Montagu’s are only juveniles for one year</a:t>
                </a:r>
              </a:p>
              <a:p>
                <a:pPr lvl="1"/>
                <a:r>
                  <a:rPr lang="en-GB" b="0" dirty="0"/>
                  <a:t>During that year they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b="0" dirty="0"/>
                  <a:t>Or “1” in the PIMs</a:t>
                </a:r>
              </a:p>
              <a:p>
                <a:r>
                  <a:rPr lang="en-GB" dirty="0"/>
                  <a:t>Once they become an adult, survival is constant</a:t>
                </a:r>
              </a:p>
              <a:p>
                <a:pPr lvl="1"/>
                <a:r>
                  <a:rPr lang="en-GB" dirty="0"/>
                  <a:t>All adults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b="0" dirty="0"/>
                  <a:t> regardless of the year</a:t>
                </a:r>
              </a:p>
              <a:p>
                <a:pPr lvl="1"/>
                <a:r>
                  <a:rPr lang="en-GB" dirty="0"/>
                  <a:t>Or “2” in the PIMs</a:t>
                </a:r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4F2E56C-CE71-47C9-B69C-0CCE19556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1" y="1690688"/>
                <a:ext cx="3803291" cy="5056981"/>
              </a:xfrm>
              <a:blipFill>
                <a:blip r:embed="rId3"/>
                <a:stretch>
                  <a:fillRect l="-2404" t="-2169" r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8E320E55-7106-4949-B4C0-A7B62F133E92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92137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1ABEE-4696-4E08-AD9D-D2DCCBED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9" t="13379" r="34728" b="26354"/>
          <a:stretch/>
        </p:blipFill>
        <p:spPr>
          <a:xfrm>
            <a:off x="3941170" y="1615734"/>
            <a:ext cx="8079702" cy="4714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87211-CC64-4C5B-B5E6-A3C28ABD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juvenile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1" y="1690688"/>
                <a:ext cx="3782268" cy="50569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1-16 = Time-dependent Juvenile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dirty="0"/>
                  <a:t>17 = Adult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b="0" dirty="0"/>
                  <a:t>The year affects juveni</a:t>
                </a:r>
                <a:r>
                  <a:rPr lang="en-GB" dirty="0"/>
                  <a:t>le survival</a:t>
                </a:r>
                <a:r>
                  <a:rPr lang="en-GB" b="0" dirty="0"/>
                  <a:t> </a:t>
                </a:r>
              </a:p>
              <a:p>
                <a:pPr lvl="1"/>
                <a:r>
                  <a:rPr lang="en-GB" b="0" dirty="0"/>
                  <a:t>E.g. Juveniles surviving  between years 2 and 3 would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b="0" dirty="0"/>
                  <a:t>Or “2” in the PIMs</a:t>
                </a:r>
              </a:p>
              <a:p>
                <a:r>
                  <a:rPr lang="en-GB" dirty="0"/>
                  <a:t>Once they become an adult, survival is constant</a:t>
                </a:r>
              </a:p>
              <a:p>
                <a:pPr lvl="1"/>
                <a:r>
                  <a:rPr lang="en-GB" dirty="0"/>
                  <a:t>All adults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b="0" dirty="0"/>
                  <a:t> regardless of the year</a:t>
                </a:r>
              </a:p>
              <a:p>
                <a:pPr lvl="1"/>
                <a:r>
                  <a:rPr lang="en-GB" b="0" dirty="0"/>
                  <a:t>Or “17” in the PIMs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1" y="1690688"/>
                <a:ext cx="3782268" cy="5056981"/>
              </a:xfrm>
              <a:blipFill>
                <a:blip r:embed="rId3"/>
                <a:stretch>
                  <a:fillRect l="-2415" t="-3012" r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AA6CADA-4E07-4434-8699-ED0E4B95D9AE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747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422126-7FA6-4204-BC78-814087440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5" t="13318" r="34830" b="26416"/>
          <a:stretch/>
        </p:blipFill>
        <p:spPr>
          <a:xfrm>
            <a:off x="3912289" y="1615734"/>
            <a:ext cx="8090322" cy="4714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87211-CC64-4C5B-B5E6-A3C28ABD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Vole phase dependent juvenile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1" y="1690688"/>
                <a:ext cx="3782268" cy="50569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1-3 = Phase-dependent Juvenile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dirty="0"/>
                  <a:t>4 = Adult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b="0" dirty="0"/>
                  <a:t>The vole cycle phase affects juveni</a:t>
                </a:r>
                <a:r>
                  <a:rPr lang="en-GB" dirty="0"/>
                  <a:t>le survival</a:t>
                </a:r>
                <a:r>
                  <a:rPr lang="en-GB" b="0" dirty="0"/>
                  <a:t> </a:t>
                </a:r>
              </a:p>
              <a:p>
                <a:pPr lvl="1"/>
                <a:r>
                  <a:rPr lang="en-GB" b="0" dirty="0"/>
                  <a:t>E.g. Juveniles in peak phase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b="0" dirty="0"/>
                  <a:t>Or “3” in the PIMs</a:t>
                </a:r>
              </a:p>
              <a:p>
                <a:r>
                  <a:rPr lang="en-GB" dirty="0"/>
                  <a:t>Once they become an adult, survival is constant</a:t>
                </a:r>
              </a:p>
              <a:p>
                <a:pPr lvl="1"/>
                <a:r>
                  <a:rPr lang="en-GB" dirty="0"/>
                  <a:t>All adults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b="0" dirty="0"/>
                  <a:t> regardless of the year</a:t>
                </a:r>
              </a:p>
              <a:p>
                <a:pPr lvl="1"/>
                <a:r>
                  <a:rPr lang="en-GB" dirty="0"/>
                  <a:t>Or “4” in the PIMs</a:t>
                </a:r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1" y="1690688"/>
                <a:ext cx="3782268" cy="5056981"/>
              </a:xfrm>
              <a:blipFill>
                <a:blip r:embed="rId3"/>
                <a:stretch>
                  <a:fillRect l="-2415" t="-2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C175263-C96E-4F54-83E8-1185EC13064A}"/>
              </a:ext>
            </a:extLst>
          </p:cNvPr>
          <p:cNvSpPr txBox="1"/>
          <p:nvPr/>
        </p:nvSpPr>
        <p:spPr>
          <a:xfrm>
            <a:off x="4040681" y="5030851"/>
            <a:ext cx="2361737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Vole cycle has 3 phases</a:t>
            </a:r>
            <a:br>
              <a:rPr lang="en-GB" dirty="0"/>
            </a:br>
            <a:r>
              <a:rPr lang="en-GB" dirty="0"/>
              <a:t>1- Low for </a:t>
            </a:r>
            <a:r>
              <a:rPr lang="en-GB" dirty="0" err="1"/>
              <a:t>Juve</a:t>
            </a:r>
            <a:endParaRPr lang="en-GB" dirty="0"/>
          </a:p>
          <a:p>
            <a:r>
              <a:rPr lang="en-GB" dirty="0"/>
              <a:t>2- Mid for </a:t>
            </a:r>
            <a:r>
              <a:rPr lang="en-GB" dirty="0" err="1"/>
              <a:t>Juve</a:t>
            </a:r>
            <a:endParaRPr lang="en-GB" dirty="0"/>
          </a:p>
          <a:p>
            <a:r>
              <a:rPr lang="en-GB" dirty="0"/>
              <a:t>3- Peak for </a:t>
            </a:r>
            <a:r>
              <a:rPr lang="en-GB" dirty="0" err="1"/>
              <a:t>Juve</a:t>
            </a:r>
            <a:endParaRPr lang="en-GB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F7EA311C-692B-4D3D-B5BA-8C11A970BF80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2002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2655-3CD4-4EE3-93D0-E3E61B19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Vole abundance dependent juvenile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23EDF-486B-46EB-8621-DAC6029BE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858740" cy="48851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Using the design matrix;</a:t>
                </a:r>
              </a:p>
              <a:p>
                <a:pPr lvl="1"/>
                <a:r>
                  <a:rPr lang="en-GB" dirty="0"/>
                  <a:t>DM structure based on PIM structure</a:t>
                </a:r>
              </a:p>
              <a:p>
                <a:r>
                  <a:rPr lang="en-GB" dirty="0"/>
                  <a:t>Juvenile survival (rows 1-16)</a:t>
                </a:r>
              </a:p>
              <a:p>
                <a:pPr lvl="1"/>
                <a:r>
                  <a:rPr lang="en-GB" dirty="0"/>
                  <a:t>Has a baseline survival rate</a:t>
                </a:r>
              </a:p>
              <a:p>
                <a:pPr lvl="2"/>
                <a:r>
                  <a:rPr lang="en-GB" dirty="0"/>
                  <a:t>The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For every additional vole it increases or decreases</a:t>
                </a:r>
              </a:p>
              <a:p>
                <a:pPr lvl="2"/>
                <a:r>
                  <a:rPr lang="en-GB" dirty="0"/>
                  <a:t>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Adult survival is constant (row 17)</a:t>
                </a:r>
              </a:p>
              <a:p>
                <a:pPr lvl="1"/>
                <a:r>
                  <a:rPr lang="en-GB" dirty="0"/>
                  <a:t>Does not vary with vole abundance</a:t>
                </a:r>
              </a:p>
              <a:p>
                <a:pPr lvl="1"/>
                <a:r>
                  <a:rPr lang="en-GB" dirty="0"/>
                  <a:t>The difference between the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) with the “adult” effect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Recapture rate is constant (row 18)</a:t>
                </a:r>
              </a:p>
              <a:p>
                <a:pPr lvl="1"/>
                <a:r>
                  <a:rPr lang="en-GB" dirty="0"/>
                  <a:t>The P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23EDF-486B-46EB-8621-DAC6029BE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858740" cy="4885177"/>
              </a:xfrm>
              <a:blipFill>
                <a:blip r:embed="rId2"/>
                <a:stretch>
                  <a:fillRect l="-1422" t="-2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6F01D1-1A45-4378-BB6F-C4BF3365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76" t="23422" r="45389" b="17865"/>
          <a:stretch/>
        </p:blipFill>
        <p:spPr>
          <a:xfrm>
            <a:off x="7874493" y="1166905"/>
            <a:ext cx="3755253" cy="5543897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DC9BB116-2A94-40E1-B3BE-F79AB3E737C1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B68CC-511A-4DC2-AB90-3846A2481A63}"/>
              </a:ext>
            </a:extLst>
          </p:cNvPr>
          <p:cNvSpPr/>
          <p:nvPr/>
        </p:nvSpPr>
        <p:spPr>
          <a:xfrm>
            <a:off x="9184640" y="2011680"/>
            <a:ext cx="467181" cy="452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6C67E-553E-4350-B09F-600303E2E7B5}"/>
              </a:ext>
            </a:extLst>
          </p:cNvPr>
          <p:cNvSpPr/>
          <p:nvPr/>
        </p:nvSpPr>
        <p:spPr>
          <a:xfrm>
            <a:off x="7975599" y="6269635"/>
            <a:ext cx="2579745" cy="25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08CCA9-2CD9-42DC-8196-5151A68D4CCC}"/>
              </a:ext>
            </a:extLst>
          </p:cNvPr>
          <p:cNvSpPr/>
          <p:nvPr/>
        </p:nvSpPr>
        <p:spPr>
          <a:xfrm>
            <a:off x="9651821" y="2007612"/>
            <a:ext cx="467181" cy="452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557DF-DA62-4297-805E-B04978742D63}"/>
              </a:ext>
            </a:extLst>
          </p:cNvPr>
          <p:cNvSpPr/>
          <p:nvPr/>
        </p:nvSpPr>
        <p:spPr>
          <a:xfrm>
            <a:off x="10088164" y="2007612"/>
            <a:ext cx="467181" cy="452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080D20-9192-4570-AE64-3DF2E115C87F}"/>
              </a:ext>
            </a:extLst>
          </p:cNvPr>
          <p:cNvSpPr/>
          <p:nvPr/>
        </p:nvSpPr>
        <p:spPr>
          <a:xfrm>
            <a:off x="7972900" y="6091711"/>
            <a:ext cx="2579744" cy="173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DAE4-E90D-4260-9110-24C74FE76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59" t="13379" r="34728" b="26354"/>
          <a:stretch/>
        </p:blipFill>
        <p:spPr>
          <a:xfrm>
            <a:off x="2374132" y="1464595"/>
            <a:ext cx="8079702" cy="47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2655-3CD4-4EE3-93D0-E3E61B19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Vole abundance dependent juvenile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23EDF-486B-46EB-8621-DAC6029BE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243" y="1825624"/>
                <a:ext cx="7534250" cy="488517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Remember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All we are doing here is;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𝐴𝑑𝑢𝑙𝑡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𝑉𝑜𝑙𝑒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𝐽𝑢𝑣𝑒𝑛𝑖𝑙𝑒𝑠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(That’s a GLM!)</a:t>
                </a:r>
              </a:p>
              <a:p>
                <a:r>
                  <a:rPr lang="en-GB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e>
                    </m:d>
                  </m:oMath>
                </a14:m>
                <a:r>
                  <a:rPr lang="en-GB" dirty="0"/>
                  <a:t> is the survival probability on the logit link scale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the intercept (previously called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the difference from the intercept if the bird was an adult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is the slope of increase/decrease for the number of voles present (the red boxes) </a:t>
                </a:r>
                <a:r>
                  <a:rPr lang="en-GB" b="1" i="1" dirty="0"/>
                  <a:t>for only juveniles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23EDF-486B-46EB-8621-DAC6029BE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243" y="1825624"/>
                <a:ext cx="7534250" cy="4885177"/>
              </a:xfrm>
              <a:blipFill>
                <a:blip r:embed="rId2"/>
                <a:stretch>
                  <a:fillRect l="-1456" t="-1995" r="-405" b="-2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6F01D1-1A45-4378-BB6F-C4BF3365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76" t="23422" r="45389" b="17865"/>
          <a:stretch/>
        </p:blipFill>
        <p:spPr>
          <a:xfrm>
            <a:off x="7874493" y="1166905"/>
            <a:ext cx="3755253" cy="5543897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6AB677E6-C704-43B9-B610-8770E05AE645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528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9592-AF6F-47D5-8161-A11FB80C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caused variation in juvenile survival?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F034010-E37F-4036-9DDD-A8D5C55BC9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81211125"/>
                  </p:ext>
                </p:extLst>
              </p:nvPr>
            </p:nvGraphicFramePr>
            <p:xfrm>
              <a:off x="1889760" y="1343818"/>
              <a:ext cx="8412480" cy="18542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61553732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3201494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7815362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099481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Juvenile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 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AICc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en-GB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AICc</a:t>
                          </a: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28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732.53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341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𝑉𝑜𝑙𝑒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733.96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1.43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550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𝑃h𝑎𝑠𝑒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734.40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1.87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3876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741.03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8.50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240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F034010-E37F-4036-9DDD-A8D5C55BC9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81211125"/>
                  </p:ext>
                </p:extLst>
              </p:nvPr>
            </p:nvGraphicFramePr>
            <p:xfrm>
              <a:off x="1889760" y="1343818"/>
              <a:ext cx="8412480" cy="18542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61553732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3201494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7815362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099481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Juvenile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 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AICc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197" r="-580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28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30058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732.53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341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30058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733.96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1.43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550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3005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734.40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1.87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3876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3005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741.03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8.50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240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820B45F-AE0B-4D66-B5EC-AC0E4BDAAC03}"/>
              </a:ext>
            </a:extLst>
          </p:cNvPr>
          <p:cNvSpPr/>
          <p:nvPr/>
        </p:nvSpPr>
        <p:spPr>
          <a:xfrm>
            <a:off x="2361460" y="2459115"/>
            <a:ext cx="7466121" cy="39949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255E8-6A04-4C1E-A3AB-D834C2F28744}"/>
                  </a:ext>
                </a:extLst>
              </p:cNvPr>
              <p:cNvSpPr txBox="1"/>
              <p:nvPr/>
            </p:nvSpPr>
            <p:spPr>
              <a:xfrm>
                <a:off x="3229894" y="3486842"/>
                <a:ext cx="5921406" cy="231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Chicks fledged when vole cycle was at peak survived only marginally better </a:t>
                </a:r>
                <a:br>
                  <a:rPr lang="en-GB" sz="2800" dirty="0"/>
                </a:br>
                <a:r>
                  <a:rPr lang="en-GB" sz="2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𝑷𝒆𝒂𝒌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7030A0"/>
                    </a:solidFill>
                  </a:rPr>
                  <a:t> = 0.325 ± 0.074)</a:t>
                </a:r>
                <a:r>
                  <a:rPr lang="en-GB" sz="2800" dirty="0"/>
                  <a:t>, </a:t>
                </a:r>
                <a:br>
                  <a:rPr lang="en-GB" sz="2800" dirty="0"/>
                </a:br>
                <a:r>
                  <a:rPr lang="en-GB" sz="2800" dirty="0"/>
                  <a:t>than those fledged during low phase </a:t>
                </a:r>
                <a:r>
                  <a:rPr lang="en-GB" sz="2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𝑳𝒐𝒘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7030A0"/>
                    </a:solidFill>
                  </a:rPr>
                  <a:t> = 0.298 ± 0.064)</a:t>
                </a:r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255E8-6A04-4C1E-A3AB-D834C2F28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894" y="3486842"/>
                <a:ext cx="5921406" cy="2312684"/>
              </a:xfrm>
              <a:prstGeom prst="rect">
                <a:avLst/>
              </a:prstGeom>
              <a:blipFill>
                <a:blip r:embed="rId3"/>
                <a:stretch>
                  <a:fillRect l="-2163" t="-2639" b="-5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7747AC46-1517-4E3C-BF87-3E74C898F171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DC99E-3A9D-4367-8903-8DF8AAE43602}"/>
              </a:ext>
            </a:extLst>
          </p:cNvPr>
          <p:cNvSpPr txBox="1"/>
          <p:nvPr/>
        </p:nvSpPr>
        <p:spPr>
          <a:xfrm>
            <a:off x="3229894" y="5840313"/>
            <a:ext cx="5921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 statistical difference, but probably not a biologically meaningful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EE2C1-E9B6-47AC-A3DF-AA799D08C1AC}"/>
              </a:ext>
            </a:extLst>
          </p:cNvPr>
          <p:cNvSpPr txBox="1"/>
          <p:nvPr/>
        </p:nvSpPr>
        <p:spPr>
          <a:xfrm>
            <a:off x="3229894" y="3698745"/>
            <a:ext cx="5680426" cy="20621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Keep this distinction in mind for your advocacy presentations. Statistical importance does not mean biological importance</a:t>
            </a:r>
          </a:p>
        </p:txBody>
      </p:sp>
    </p:spTree>
    <p:extLst>
      <p:ext uri="{BB962C8B-B14F-4D97-AF65-F5344CB8AC3E}">
        <p14:creationId xmlns:p14="http://schemas.microsoft.com/office/powerpoint/2010/main" val="254566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10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FD1C-49B9-47E2-9349-FB4276B5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Species of conservation concern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5C16F-E266-44C6-9C51-57A38B54F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80" t="28968" r="26457" b="31203"/>
          <a:stretch/>
        </p:blipFill>
        <p:spPr>
          <a:xfrm>
            <a:off x="6566516" y="2112314"/>
            <a:ext cx="4358196" cy="4228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080B0-D45A-4A21-9EE4-0EA33D7A6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0" t="31542" r="48374" b="14947"/>
          <a:stretch/>
        </p:blipFill>
        <p:spPr>
          <a:xfrm>
            <a:off x="1062360" y="1970841"/>
            <a:ext cx="5033640" cy="4602520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A613324D-D892-4287-A6D9-95186A5624CF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6623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C849-CEBA-4E92-8027-ECB5BFD4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Accounting for variation in adult survival</a:t>
            </a:r>
          </a:p>
        </p:txBody>
      </p:sp>
      <p:pic>
        <p:nvPicPr>
          <p:cNvPr id="6" name="Content Placeholder 5" descr="A person holding a hawk&#10;&#10;Description automatically generated with medium confidence">
            <a:extLst>
              <a:ext uri="{FF2B5EF4-FFF2-40B4-BE49-F238E27FC236}">
                <a16:creationId xmlns:a16="http://schemas.microsoft.com/office/drawing/2014/main" id="{25E33DDB-320B-462B-9553-FC0F5499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0" y="1343818"/>
            <a:ext cx="4094480" cy="5459308"/>
          </a:xfrm>
        </p:spPr>
      </p:pic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05AFCC97-5E82-4785-B42D-66C901AE540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2399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7374-82AE-40D1-ADD0-1B4C3A78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Constant but stage specific survival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58E9F-94B9-4C0A-AA67-BDC021F00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0" t="22683" r="15495" b="17730"/>
          <a:stretch/>
        </p:blipFill>
        <p:spPr>
          <a:xfrm>
            <a:off x="1112989" y="1796903"/>
            <a:ext cx="9966021" cy="4966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78563-BD10-478A-8383-6795DB76EE2A}"/>
                  </a:ext>
                </a:extLst>
              </p:cNvPr>
              <p:cNvSpPr txBox="1"/>
              <p:nvPr/>
            </p:nvSpPr>
            <p:spPr>
              <a:xfrm>
                <a:off x="1616148" y="1240099"/>
                <a:ext cx="3917591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/>
                  <a:t>1 = Juvenile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GB" sz="2800" b="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78563-BD10-478A-8383-6795DB76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48" y="1240099"/>
                <a:ext cx="3917591" cy="553421"/>
              </a:xfrm>
              <a:prstGeom prst="rect">
                <a:avLst/>
              </a:prstGeom>
              <a:blipFill>
                <a:blip r:embed="rId3"/>
                <a:stretch>
                  <a:fillRect l="-3110" t="-9890" b="-25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837CDE-8B49-48C5-9F82-8739BA7FAFCF}"/>
                  </a:ext>
                </a:extLst>
              </p:cNvPr>
              <p:cNvSpPr txBox="1"/>
              <p:nvPr/>
            </p:nvSpPr>
            <p:spPr>
              <a:xfrm>
                <a:off x="6965591" y="1240099"/>
                <a:ext cx="36102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/>
                  <a:t>2 = Adult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800" b="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837CDE-8B49-48C5-9F82-8739BA7F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91" y="1240099"/>
                <a:ext cx="3610261" cy="523220"/>
              </a:xfrm>
              <a:prstGeom prst="rect">
                <a:avLst/>
              </a:prstGeom>
              <a:blipFill>
                <a:blip r:embed="rId4"/>
                <a:stretch>
                  <a:fillRect l="-3547"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853FCCA9-32F2-4634-AB41-C1DD52E43678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72387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7211-CC64-4C5B-B5E6-A3C28ABD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juvenile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1" y="1690688"/>
                <a:ext cx="3782268" cy="5056981"/>
              </a:xfrm>
            </p:spPr>
            <p:txBody>
              <a:bodyPr>
                <a:normAutofit/>
              </a:bodyPr>
              <a:lstStyle/>
              <a:p>
                <a:r>
                  <a:rPr lang="en-GB" b="0" dirty="0"/>
                  <a:t>The year affects juveni</a:t>
                </a:r>
                <a:r>
                  <a:rPr lang="en-GB" dirty="0"/>
                  <a:t>le survival</a:t>
                </a:r>
                <a:r>
                  <a:rPr lang="en-GB" b="0" dirty="0"/>
                  <a:t> </a:t>
                </a:r>
              </a:p>
              <a:p>
                <a:pPr lvl="1"/>
                <a:r>
                  <a:rPr lang="en-GB" b="0" dirty="0"/>
                  <a:t>E.g. Juveniles surviving  between years 2 and 3 would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Or “2” in the PIMs</a:t>
                </a:r>
                <a:endParaRPr lang="en-GB" b="0" dirty="0"/>
              </a:p>
              <a:p>
                <a:r>
                  <a:rPr lang="en-GB" b="0" dirty="0"/>
                  <a:t>The year born affects adult</a:t>
                </a:r>
                <a:r>
                  <a:rPr lang="en-GB" dirty="0"/>
                  <a:t> survival</a:t>
                </a:r>
                <a:r>
                  <a:rPr lang="en-GB" b="0" dirty="0"/>
                  <a:t> </a:t>
                </a:r>
              </a:p>
              <a:p>
                <a:pPr lvl="1"/>
                <a:r>
                  <a:rPr lang="en-GB" b="0" dirty="0"/>
                  <a:t>E.g. Adults surviving  between years 8 and </a:t>
                </a:r>
                <a:r>
                  <a:rPr lang="en-GB" dirty="0"/>
                  <a:t>9</a:t>
                </a:r>
                <a:r>
                  <a:rPr lang="en-GB" b="0" dirty="0"/>
                  <a:t> would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,8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Or “24” in the PIMs</a:t>
                </a:r>
                <a:endParaRPr lang="en-GB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1" y="1690688"/>
                <a:ext cx="3782268" cy="5056981"/>
              </a:xfrm>
              <a:blipFill>
                <a:blip r:embed="rId2"/>
                <a:stretch>
                  <a:fillRect l="-2899" t="-1928" r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6A0F76-1F37-4828-A95E-0F76DF100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3" t="22682" r="15582" b="17894"/>
          <a:stretch/>
        </p:blipFill>
        <p:spPr>
          <a:xfrm>
            <a:off x="3894029" y="2482240"/>
            <a:ext cx="7825563" cy="3886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9CB6DC-0FA3-496F-8570-9AB16E16C28A}"/>
                  </a:ext>
                </a:extLst>
              </p:cNvPr>
              <p:cNvSpPr txBox="1"/>
              <p:nvPr/>
            </p:nvSpPr>
            <p:spPr>
              <a:xfrm>
                <a:off x="3785044" y="1614818"/>
                <a:ext cx="4021766" cy="856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/>
                  <a:t>1-16 = Time-varying Juvenile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b="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9CB6DC-0FA3-496F-8570-9AB16E16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44" y="1614818"/>
                <a:ext cx="4021766" cy="856901"/>
              </a:xfrm>
              <a:prstGeom prst="rect">
                <a:avLst/>
              </a:prstGeom>
              <a:blipFill>
                <a:blip r:embed="rId4"/>
                <a:stretch>
                  <a:fillRect t="-5714" b="-1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AA4B2-DE93-4126-9C13-643AFF7A9FAF}"/>
                  </a:ext>
                </a:extLst>
              </p:cNvPr>
              <p:cNvSpPr txBox="1"/>
              <p:nvPr/>
            </p:nvSpPr>
            <p:spPr>
              <a:xfrm>
                <a:off x="7806810" y="1624499"/>
                <a:ext cx="3782268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/>
                  <a:t>17 - 32 = Time-varying Adult </a:t>
                </a:r>
                <a:br>
                  <a:rPr lang="en-GB" sz="2400" dirty="0"/>
                </a:br>
                <a:r>
                  <a:rPr lang="en-GB" sz="2400" dirty="0"/>
                  <a:t>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b="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AA4B2-DE93-4126-9C13-643AFF7A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10" y="1624499"/>
                <a:ext cx="3782268" cy="847220"/>
              </a:xfrm>
              <a:prstGeom prst="rect">
                <a:avLst/>
              </a:prstGeom>
              <a:blipFill>
                <a:blip r:embed="rId5"/>
                <a:stretch>
                  <a:fillRect l="-968" t="-5755" r="-2742" b="-143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B007EC03-ECB4-4814-9240-54C2D7C8E6B4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617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A9FE2B-E3BC-478F-ABF7-2B0FC92E3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2" t="22120" r="15408" b="17731"/>
          <a:stretch/>
        </p:blipFill>
        <p:spPr>
          <a:xfrm>
            <a:off x="3894029" y="2445989"/>
            <a:ext cx="7846828" cy="393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87211-CC64-4C5B-B5E6-A3C28ABD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Vole phase dependent juvenile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1" y="2493941"/>
                <a:ext cx="3782268" cy="4253728"/>
              </a:xfrm>
            </p:spPr>
            <p:txBody>
              <a:bodyPr>
                <a:normAutofit/>
              </a:bodyPr>
              <a:lstStyle/>
              <a:p>
                <a:r>
                  <a:rPr lang="en-GB" b="0" dirty="0"/>
                  <a:t>The vole cycle phase affects juveni</a:t>
                </a:r>
                <a:r>
                  <a:rPr lang="en-GB" dirty="0"/>
                  <a:t>le survival</a:t>
                </a:r>
                <a:r>
                  <a:rPr lang="en-GB" b="0" dirty="0"/>
                  <a:t> </a:t>
                </a:r>
              </a:p>
              <a:p>
                <a:pPr lvl="1"/>
                <a:r>
                  <a:rPr lang="en-GB" b="0" dirty="0"/>
                  <a:t>E.g. Juveniles in peak  phase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Or “3” in the PIMs</a:t>
                </a:r>
                <a:endParaRPr lang="en-GB" b="0" dirty="0"/>
              </a:p>
              <a:p>
                <a:r>
                  <a:rPr lang="en-GB" b="0" dirty="0"/>
                  <a:t>The vole cycle phase affects adult</a:t>
                </a:r>
                <a:r>
                  <a:rPr lang="en-GB" dirty="0"/>
                  <a:t> survival</a:t>
                </a:r>
                <a:r>
                  <a:rPr lang="en-GB" b="0" dirty="0"/>
                  <a:t> </a:t>
                </a:r>
              </a:p>
              <a:p>
                <a:pPr lvl="1"/>
                <a:r>
                  <a:rPr lang="en-GB" b="0" dirty="0"/>
                  <a:t>E.g. Adults in peak phase “use”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,6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Or “6” in the PIMs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417E82E-64C0-4503-B7EB-9504D7F24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1" y="2493941"/>
                <a:ext cx="3782268" cy="4253728"/>
              </a:xfrm>
              <a:blipFill>
                <a:blip r:embed="rId3"/>
                <a:stretch>
                  <a:fillRect l="-2899" t="-2292" r="-2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C175263-C96E-4F54-83E8-1185EC13064A}"/>
              </a:ext>
            </a:extLst>
          </p:cNvPr>
          <p:cNvSpPr txBox="1"/>
          <p:nvPr/>
        </p:nvSpPr>
        <p:spPr>
          <a:xfrm>
            <a:off x="4040681" y="5020218"/>
            <a:ext cx="6910853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Vole cycle has 3 phases</a:t>
            </a:r>
            <a:br>
              <a:rPr lang="en-GB" dirty="0"/>
            </a:br>
            <a:r>
              <a:rPr lang="en-GB" dirty="0"/>
              <a:t>1- Low for </a:t>
            </a:r>
            <a:r>
              <a:rPr lang="en-GB" dirty="0" err="1"/>
              <a:t>Juve</a:t>
            </a:r>
            <a:r>
              <a:rPr lang="en-GB" dirty="0"/>
              <a:t>			    4 - Low for Adults</a:t>
            </a:r>
          </a:p>
          <a:p>
            <a:r>
              <a:rPr lang="en-GB" dirty="0"/>
              <a:t>2- Mid for </a:t>
            </a:r>
            <a:r>
              <a:rPr lang="en-GB" dirty="0" err="1"/>
              <a:t>Juve</a:t>
            </a:r>
            <a:r>
              <a:rPr lang="en-GB" dirty="0"/>
              <a:t>			    5 - Mid for Adults </a:t>
            </a:r>
          </a:p>
          <a:p>
            <a:r>
              <a:rPr lang="en-GB" dirty="0"/>
              <a:t>3- Peak for </a:t>
            </a:r>
            <a:r>
              <a:rPr lang="en-GB" dirty="0" err="1"/>
              <a:t>Juve</a:t>
            </a:r>
            <a:r>
              <a:rPr lang="en-GB" dirty="0"/>
              <a:t>			    6 - Peak for Adults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D57AE9-CBC3-452A-A9EB-1A9AE9412D26}"/>
                  </a:ext>
                </a:extLst>
              </p:cNvPr>
              <p:cNvSpPr txBox="1"/>
              <p:nvPr/>
            </p:nvSpPr>
            <p:spPr>
              <a:xfrm>
                <a:off x="3894029" y="1489114"/>
                <a:ext cx="3782268" cy="85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/>
                  <a:t>1-3 = Phase-dependent Juvenile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400" b="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D57AE9-CBC3-452A-A9EB-1A9AE941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29" y="1489114"/>
                <a:ext cx="3782268" cy="859531"/>
              </a:xfrm>
              <a:prstGeom prst="rect">
                <a:avLst/>
              </a:prstGeom>
              <a:blipFill>
                <a:blip r:embed="rId4"/>
                <a:stretch>
                  <a:fillRect t="-5674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BB418B-F061-4703-BCEC-251D968BA475}"/>
                  </a:ext>
                </a:extLst>
              </p:cNvPr>
              <p:cNvSpPr txBox="1"/>
              <p:nvPr/>
            </p:nvSpPr>
            <p:spPr>
              <a:xfrm>
                <a:off x="8195044" y="1489114"/>
                <a:ext cx="3160528" cy="85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/>
                  <a:t>4-6 = Phase-dependent Adult survival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400" b="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BB418B-F061-4703-BCEC-251D968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44" y="1489114"/>
                <a:ext cx="3160528" cy="859531"/>
              </a:xfrm>
              <a:prstGeom prst="rect">
                <a:avLst/>
              </a:prstGeom>
              <a:blipFill>
                <a:blip r:embed="rId5"/>
                <a:stretch>
                  <a:fillRect l="-1349" t="-5674" r="-3468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8A694BC4-4F1B-4045-833F-ED70C1909918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56430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2EB3-DFD6-49B7-9D84-FB93C2D8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069033" cy="1325563"/>
          </a:xfrm>
        </p:spPr>
        <p:txBody>
          <a:bodyPr/>
          <a:lstStyle/>
          <a:p>
            <a:pPr algn="ctr"/>
            <a:r>
              <a:rPr lang="en-GB" dirty="0"/>
              <a:t>Stage + Vole abundance survival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E5EA4-80A6-4FA0-ABFE-D5C2D87B1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2" r="87442" b="10415"/>
          <a:stretch/>
        </p:blipFill>
        <p:spPr>
          <a:xfrm>
            <a:off x="10069033" y="-1"/>
            <a:ext cx="2122967" cy="6855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56B8825-BD62-4209-8711-767D8991D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916" y="1343818"/>
                <a:ext cx="9305261" cy="52058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Using the design matrix;</a:t>
                </a:r>
              </a:p>
              <a:p>
                <a:r>
                  <a:rPr lang="en-GB" dirty="0"/>
                  <a:t>Juvenile survival (rows 1-16)</a:t>
                </a:r>
              </a:p>
              <a:p>
                <a:pPr lvl="1"/>
                <a:r>
                  <a:rPr lang="en-GB" dirty="0"/>
                  <a:t>Has an initial starting point</a:t>
                </a:r>
              </a:p>
              <a:p>
                <a:pPr lvl="2"/>
                <a:r>
                  <a:rPr lang="en-GB" dirty="0"/>
                  <a:t>The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For every additional vole it increases or decreases</a:t>
                </a:r>
              </a:p>
              <a:p>
                <a:pPr lvl="2"/>
                <a:r>
                  <a:rPr lang="en-GB" dirty="0"/>
                  <a:t>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Adult survival is constant (row 17-32)</a:t>
                </a:r>
              </a:p>
              <a:p>
                <a:pPr lvl="1"/>
                <a:r>
                  <a:rPr lang="en-GB" dirty="0"/>
                  <a:t>Uses the difference between the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) with the “adult” effect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For every additional vole, survival increases or decreases</a:t>
                </a:r>
              </a:p>
              <a:p>
                <a:pPr lvl="2"/>
                <a:r>
                  <a:rPr lang="en-GB" dirty="0"/>
                  <a:t>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(Row 33 is for the recapture probability. Constant here)</a:t>
                </a:r>
              </a:p>
              <a:p>
                <a:pPr lvl="2"/>
                <a:endParaRPr lang="en-GB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56B8825-BD62-4209-8711-767D8991D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916" y="1343818"/>
                <a:ext cx="9305261" cy="5205838"/>
              </a:xfrm>
              <a:blipFill>
                <a:blip r:embed="rId3"/>
                <a:stretch>
                  <a:fillRect l="-1180" t="-1874" b="-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1709A45D-8BF2-45F3-9F08-91493399BD1A}"/>
              </a:ext>
            </a:extLst>
          </p:cNvPr>
          <p:cNvSpPr/>
          <p:nvPr/>
        </p:nvSpPr>
        <p:spPr>
          <a:xfrm>
            <a:off x="3723204" y="108895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3492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23EDF-486B-46EB-8621-DAC6029BE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954386" cy="488517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Remember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Before we had;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𝐴𝑑𝑢𝑙𝑡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𝑉𝑜𝑙𝑒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𝐽𝑢𝑣𝑒𝑛𝑖𝑙𝑒𝑠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Now we have;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𝐴𝑑𝑢𝑙𝑡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𝑉𝑜𝑙𝑒𝑠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e>
                    </m:d>
                  </m:oMath>
                </a14:m>
                <a:r>
                  <a:rPr lang="en-GB" dirty="0"/>
                  <a:t> is the survival probability on the logit link scale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the intercept (previously called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the difference from the intercept if the bird was an adult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is the slope of increase/decrease for the number of voles present (the red boxes) </a:t>
                </a:r>
                <a:r>
                  <a:rPr lang="en-GB" b="1" i="1" dirty="0"/>
                  <a:t>for both stages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23EDF-486B-46EB-8621-DAC6029BE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954386" cy="4885177"/>
              </a:xfrm>
              <a:blipFill>
                <a:blip r:embed="rId2"/>
                <a:stretch>
                  <a:fillRect l="-1226" t="-19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F984D5-046B-4426-B798-B5F4532D7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92" r="87442" b="10415"/>
          <a:stretch/>
        </p:blipFill>
        <p:spPr>
          <a:xfrm>
            <a:off x="10069033" y="-1"/>
            <a:ext cx="2122967" cy="68554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E24E7A-CD1D-4F96-95C6-8125703B6B34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0690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Stage + Vole abundance survival</a:t>
            </a:r>
            <a:endParaRPr lang="en-GB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A16B7AB7-865A-492B-8776-7B29BD145B87}"/>
              </a:ext>
            </a:extLst>
          </p:cNvPr>
          <p:cNvSpPr/>
          <p:nvPr/>
        </p:nvSpPr>
        <p:spPr>
          <a:xfrm>
            <a:off x="3723204" y="108895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8097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9592-AF6F-47D5-8161-A11FB80C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caused variation in adult survival?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F034010-E37F-4036-9DDD-A8D5C55BC9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6750542"/>
                  </p:ext>
                </p:extLst>
              </p:nvPr>
            </p:nvGraphicFramePr>
            <p:xfrm>
              <a:off x="1889760" y="1343818"/>
              <a:ext cx="8412480" cy="18542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61553732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3201494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7815362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099481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 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AICc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en-GB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AICc</a:t>
                          </a:r>
                          <a:endParaRPr lang="en-GB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28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1175.61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341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Phase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11.76.73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550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𝑉𝑜𝑙𝑒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1186.18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10.57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3876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GB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1190.67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15.06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2401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F034010-E37F-4036-9DDD-A8D5C55BC9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6750542"/>
                  </p:ext>
                </p:extLst>
              </p:nvPr>
            </p:nvGraphicFramePr>
            <p:xfrm>
              <a:off x="1889760" y="1343818"/>
              <a:ext cx="8412480" cy="18542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61553732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3201494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7815362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099481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 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AICc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197" r="-580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28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30058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1175.61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341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30058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11.76.73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550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3005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1186.18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10.57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3876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3005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1190.67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15.06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240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820B45F-AE0B-4D66-B5EC-AC0E4BDAAC03}"/>
              </a:ext>
            </a:extLst>
          </p:cNvPr>
          <p:cNvSpPr/>
          <p:nvPr/>
        </p:nvSpPr>
        <p:spPr>
          <a:xfrm>
            <a:off x="2467992" y="2088926"/>
            <a:ext cx="7466121" cy="39949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255E8-6A04-4C1E-A3AB-D834C2F28744}"/>
                  </a:ext>
                </a:extLst>
              </p:cNvPr>
              <p:cNvSpPr txBox="1"/>
              <p:nvPr/>
            </p:nvSpPr>
            <p:spPr>
              <a:xfrm>
                <a:off x="738326" y="3659982"/>
                <a:ext cx="5921406" cy="142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Adult survival by phase;</a:t>
                </a:r>
                <a:br>
                  <a:rPr lang="en-GB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𝑷𝒆𝒂𝒌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7030A0"/>
                    </a:solidFill>
                  </a:rPr>
                  <a:t> = 0.806 ± 0.07</a:t>
                </a:r>
                <a:r>
                  <a:rPr lang="en-GB" sz="2800" dirty="0"/>
                  <a:t>, </a:t>
                </a:r>
                <a:br>
                  <a:rPr lang="en-GB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𝑳𝒐𝒘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7030A0"/>
                    </a:solidFill>
                  </a:rPr>
                  <a:t> = 0.599 ± 0.04</a:t>
                </a:r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255E8-6A04-4C1E-A3AB-D834C2F28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26" y="3659982"/>
                <a:ext cx="5921406" cy="1422825"/>
              </a:xfrm>
              <a:prstGeom prst="rect">
                <a:avLst/>
              </a:prstGeom>
              <a:blipFill>
                <a:blip r:embed="rId3"/>
                <a:stretch>
                  <a:fillRect t="-3846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3266BDE7-0911-4A5D-BA2B-86F61FB44429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0D192-53C5-498C-9932-30708E9CCD02}"/>
              </a:ext>
            </a:extLst>
          </p:cNvPr>
          <p:cNvSpPr txBox="1"/>
          <p:nvPr/>
        </p:nvSpPr>
        <p:spPr>
          <a:xfrm>
            <a:off x="3240349" y="5514182"/>
            <a:ext cx="5921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Are these differences enough to impact the population dynamics?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C6ED2F-4A9B-4AAE-AFFC-61C722AF6D71}"/>
                  </a:ext>
                </a:extLst>
              </p:cNvPr>
              <p:cNvSpPr txBox="1"/>
              <p:nvPr/>
            </p:nvSpPr>
            <p:spPr>
              <a:xfrm>
                <a:off x="6201052" y="3629393"/>
                <a:ext cx="5921406" cy="1450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Juvenile survival by phase</a:t>
                </a:r>
                <a:br>
                  <a:rPr lang="en-GB" sz="2800" dirty="0"/>
                </a:br>
                <a:r>
                  <a:rPr lang="en-GB" sz="2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𝑷𝒆𝒂𝒌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7030A0"/>
                    </a:solidFill>
                  </a:rPr>
                  <a:t> = 0.325 ± 0.074)</a:t>
                </a:r>
                <a:r>
                  <a:rPr lang="en-GB" sz="2800" dirty="0"/>
                  <a:t>, </a:t>
                </a:r>
                <a:br>
                  <a:rPr lang="en-GB" sz="2800" dirty="0"/>
                </a:br>
                <a:r>
                  <a:rPr lang="en-GB" sz="2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𝑳𝒐𝒘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7030A0"/>
                    </a:solidFill>
                  </a:rPr>
                  <a:t> = 0.298 ± 0.064)</a:t>
                </a:r>
                <a:r>
                  <a:rPr lang="en-GB" sz="28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C6ED2F-4A9B-4AAE-AFFC-61C722AF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52" y="3629393"/>
                <a:ext cx="5921406" cy="1450910"/>
              </a:xfrm>
              <a:prstGeom prst="rect">
                <a:avLst/>
              </a:prstGeom>
              <a:blipFill>
                <a:blip r:embed="rId4"/>
                <a:stretch>
                  <a:fillRect l="-2058" t="-3782" b="-9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A987-ECA2-4203-856A-43D5B3ED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What’s the deal with </a:t>
            </a:r>
            <a:r>
              <a:rPr lang="en-GB" b="1" i="1" dirty="0"/>
              <a:t>French</a:t>
            </a:r>
            <a:r>
              <a:rPr lang="en-GB" dirty="0"/>
              <a:t> Montagu’s?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EAA7-301C-4FE0-BDA8-1658934DA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Statistical results;</a:t>
            </a:r>
          </a:p>
          <a:p>
            <a:r>
              <a:rPr lang="en-GB" dirty="0"/>
              <a:t>Juveniles unaffected by vole cycle phase</a:t>
            </a:r>
          </a:p>
          <a:p>
            <a:r>
              <a:rPr lang="en-GB" dirty="0"/>
              <a:t>Adults much more affected by vole cycle phase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Biological results;</a:t>
            </a:r>
          </a:p>
          <a:p>
            <a:r>
              <a:rPr lang="en-GB" dirty="0"/>
              <a:t>Harder to provide food for both offspring and yourself</a:t>
            </a:r>
          </a:p>
          <a:p>
            <a:pPr lvl="1"/>
            <a:r>
              <a:rPr lang="en-GB" dirty="0"/>
              <a:t>Implies adult harriers “sacrifice” their own survival rate to provide for young</a:t>
            </a:r>
          </a:p>
          <a:p>
            <a:r>
              <a:rPr lang="en-GB" dirty="0"/>
              <a:t>When prey plentiful, adult survival higher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Conservation implications;</a:t>
            </a:r>
          </a:p>
          <a:p>
            <a:r>
              <a:rPr lang="en-GB" dirty="0"/>
              <a:t>Adult supplementary feeding during low vole years?</a:t>
            </a:r>
          </a:p>
          <a:p>
            <a:r>
              <a:rPr lang="en-GB" dirty="0"/>
              <a:t>Feed them in natural habitats to discourage nesting in farms?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B6463EC9-CC2A-4E11-ACBC-1323EEEE8F8D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2107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6CDA-DEAA-4004-ADF1-D4F961FA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Natural history of </a:t>
            </a:r>
            <a:r>
              <a:rPr lang="en-GB" i="1" dirty="0"/>
              <a:t>Circus </a:t>
            </a:r>
            <a:r>
              <a:rPr lang="en-GB" i="1" dirty="0" err="1"/>
              <a:t>pygargus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3EF0-9C59-46C3-975D-FEFB5632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4"/>
            <a:ext cx="5928360" cy="52439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Medium-sized raptor</a:t>
            </a:r>
          </a:p>
          <a:p>
            <a:pPr lvl="1"/>
            <a:r>
              <a:rPr lang="en-GB" dirty="0"/>
              <a:t>Ca. 300 g, 110 cm wingspan</a:t>
            </a:r>
          </a:p>
          <a:p>
            <a:r>
              <a:rPr lang="en-GB" dirty="0"/>
              <a:t>Migrant</a:t>
            </a:r>
          </a:p>
          <a:p>
            <a:pPr lvl="1"/>
            <a:r>
              <a:rPr lang="en-GB" dirty="0"/>
              <a:t>Overwinter in Sahel</a:t>
            </a:r>
          </a:p>
          <a:p>
            <a:r>
              <a:rPr lang="en-GB" dirty="0"/>
              <a:t>Sexually dimorphic</a:t>
            </a:r>
          </a:p>
          <a:p>
            <a:pPr lvl="1"/>
            <a:r>
              <a:rPr lang="en-GB" dirty="0"/>
              <a:t>Females are larger (340 g)</a:t>
            </a:r>
          </a:p>
          <a:p>
            <a:r>
              <a:rPr lang="en-GB" dirty="0"/>
              <a:t>Facultative colonial breeder</a:t>
            </a:r>
          </a:p>
          <a:p>
            <a:pPr lvl="1"/>
            <a:r>
              <a:rPr lang="en-GB" dirty="0"/>
              <a:t>Solitary pairs up to colonies of 30</a:t>
            </a:r>
          </a:p>
          <a:p>
            <a:r>
              <a:rPr lang="en-GB" dirty="0"/>
              <a:t>Lifespan of about 6 years</a:t>
            </a:r>
          </a:p>
          <a:p>
            <a:pPr lvl="1"/>
            <a:r>
              <a:rPr lang="en-GB" dirty="0"/>
              <a:t>Annual </a:t>
            </a:r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en-GB" dirty="0">
                <a:solidFill>
                  <a:schemeClr val="tx1"/>
                </a:solidFill>
              </a:rPr>
              <a:t> of ca. 72% in UK</a:t>
            </a:r>
          </a:p>
          <a:p>
            <a:r>
              <a:rPr lang="en-GB" dirty="0"/>
              <a:t>Ground nesting</a:t>
            </a:r>
          </a:p>
          <a:p>
            <a:pPr lvl="1"/>
            <a:r>
              <a:rPr lang="en-GB" dirty="0"/>
              <a:t>4-5 eggs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DD008-E69B-451C-A4A2-634C2EA2C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3" t="61752" r="40000" b="9528"/>
          <a:stretch/>
        </p:blipFill>
        <p:spPr>
          <a:xfrm>
            <a:off x="7938019" y="1226943"/>
            <a:ext cx="3586578" cy="458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E461B-4998-4C62-AFAE-6CDF9256F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2" t="52676" r="22597" b="14946"/>
          <a:stretch/>
        </p:blipFill>
        <p:spPr>
          <a:xfrm>
            <a:off x="6952597" y="4210411"/>
            <a:ext cx="2778711" cy="2121763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5A50EFF3-C325-47E6-8F64-8D8EA53BD1F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672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737F-2989-4BB1-BA84-8EBFB5AE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Raptor in farming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5E47-5256-4AE3-B517-B558E3034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8581008" cy="5128003"/>
          </a:xfrm>
        </p:spPr>
        <p:txBody>
          <a:bodyPr>
            <a:normAutofit/>
          </a:bodyPr>
          <a:lstStyle/>
          <a:p>
            <a:r>
              <a:rPr lang="en-GB" dirty="0"/>
              <a:t>Ground nesting</a:t>
            </a:r>
          </a:p>
          <a:p>
            <a:pPr lvl="1"/>
            <a:r>
              <a:rPr lang="en-GB" dirty="0"/>
              <a:t>Often in active fields</a:t>
            </a:r>
          </a:p>
          <a:p>
            <a:r>
              <a:rPr lang="en-GB" dirty="0"/>
              <a:t>At local scale</a:t>
            </a:r>
          </a:p>
          <a:p>
            <a:pPr lvl="1"/>
            <a:r>
              <a:rPr lang="en-GB" dirty="0"/>
              <a:t>Every single nest (100%) can be destroyed during harvesting</a:t>
            </a:r>
          </a:p>
          <a:p>
            <a:r>
              <a:rPr lang="en-GB" dirty="0"/>
              <a:t>At a national scale (France)</a:t>
            </a:r>
          </a:p>
          <a:p>
            <a:pPr lvl="1"/>
            <a:r>
              <a:rPr lang="en-GB" dirty="0"/>
              <a:t>20-40% of chicks do not fledge before harvesting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first question for conservation is then, what is the ratio between agricultural and natural breeding habitats?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B6983-7D3D-497A-B9F7-0D9B9E4C1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8" t="32626" r="64976" b="11289"/>
          <a:stretch/>
        </p:blipFill>
        <p:spPr>
          <a:xfrm>
            <a:off x="9481352" y="949911"/>
            <a:ext cx="2609295" cy="5776730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27D78CCF-0248-4EE9-AB4B-D9AB0824AABF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2167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813435-F3FC-4018-8782-4FA350D67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8" t="39670" r="33083" b="2619"/>
          <a:stretch/>
        </p:blipFill>
        <p:spPr>
          <a:xfrm>
            <a:off x="2991776" y="1560240"/>
            <a:ext cx="6915704" cy="5251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D4DE8-6AB0-424E-9D70-1E93C051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Two areas with focused and intense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241F-EC66-41DE-91C6-968BBD9E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905"/>
            <a:ext cx="4390748" cy="961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RO mostly marshes</a:t>
            </a:r>
            <a:br>
              <a:rPr lang="en-GB" dirty="0"/>
            </a:br>
            <a:r>
              <a:rPr lang="en-GB" dirty="0"/>
              <a:t>DS mostly agricultural fields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3ECDE6B-B3FE-44DE-A41A-4BA385B5C271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040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D7039-1D7C-4152-B6CD-C41C8A62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7" t="27614" r="60607" b="10883"/>
          <a:stretch/>
        </p:blipFill>
        <p:spPr>
          <a:xfrm>
            <a:off x="8300621" y="763690"/>
            <a:ext cx="3519257" cy="572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FDAC1-4DC4-40B5-BCA8-9E8B5465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Predator-prey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47F2F-EAF1-4323-BA9B-42E99825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3" y="1497152"/>
            <a:ext cx="10515600" cy="17454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Montagu’s are specialist predators of common voles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Voles make up 60-90% of total biomass of Montagu diet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D0DBE-4BD1-426E-9C2C-D3074DB4C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65" t="51592" r="34102" b="11153"/>
          <a:stretch/>
        </p:blipFill>
        <p:spPr>
          <a:xfrm>
            <a:off x="665824" y="3145303"/>
            <a:ext cx="3613211" cy="3666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E9343-747D-4065-953A-F8FA8E7D8B2A}"/>
              </a:ext>
            </a:extLst>
          </p:cNvPr>
          <p:cNvSpPr txBox="1"/>
          <p:nvPr/>
        </p:nvSpPr>
        <p:spPr>
          <a:xfrm>
            <a:off x="4879016" y="3429000"/>
            <a:ext cx="2721579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Type-II functional 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94931-F053-4A44-BE64-58AA53EC8E09}"/>
              </a:ext>
            </a:extLst>
          </p:cNvPr>
          <p:cNvCxnSpPr>
            <a:stCxn id="8" idx="1"/>
          </p:cNvCxnSpPr>
          <p:nvPr/>
        </p:nvCxnSpPr>
        <p:spPr>
          <a:xfrm flipH="1">
            <a:off x="4159925" y="3613666"/>
            <a:ext cx="719091" cy="17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oogle Shape;291;p30">
            <a:extLst>
              <a:ext uri="{FF2B5EF4-FFF2-40B4-BE49-F238E27FC236}">
                <a16:creationId xmlns:a16="http://schemas.microsoft.com/office/drawing/2014/main" id="{A545E905-25F6-4A5E-A8E1-62925D1385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04" y="4057044"/>
            <a:ext cx="3443056" cy="22780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A5FA37B5-0A13-425F-8179-17F677F2DF0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763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8784-DFD5-48C9-8F49-009FF6FF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 French common voles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7F1E8-02A8-4A7E-AF18-748FA4596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42" y="1559295"/>
            <a:ext cx="4763610" cy="4351338"/>
          </a:xfrm>
        </p:spPr>
        <p:txBody>
          <a:bodyPr/>
          <a:lstStyle/>
          <a:p>
            <a:r>
              <a:rPr lang="en-GB" dirty="0"/>
              <a:t>French voles have cyclicity over a 3 year period</a:t>
            </a:r>
          </a:p>
          <a:p>
            <a:r>
              <a:rPr lang="en-GB" dirty="0"/>
              <a:t>Abundance can vary 100-fold between peak and low phases</a:t>
            </a:r>
          </a:p>
          <a:p>
            <a:r>
              <a:rPr lang="en-GB" dirty="0"/>
              <a:t>Meaning in one year there is more food than you can eat</a:t>
            </a:r>
          </a:p>
          <a:p>
            <a:r>
              <a:rPr lang="en-GB" dirty="0"/>
              <a:t>But in the following, it’s a desert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919B7-3DE5-447B-B1FF-EDA6548BD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3" t="38180" r="26747" b="21469"/>
          <a:stretch/>
        </p:blipFill>
        <p:spPr>
          <a:xfrm>
            <a:off x="5177678" y="1447057"/>
            <a:ext cx="6868581" cy="4882721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7BFC67E-8441-4938-B708-0782426DABB6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2654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BA8E-F65D-4D3A-BE35-E474A189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Harriers “track” vole 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7A4B-7855-4AA2-BC01-13CDDE27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6" y="1390651"/>
            <a:ext cx="3943350" cy="5224462"/>
          </a:xfrm>
        </p:spPr>
        <p:txBody>
          <a:bodyPr>
            <a:normAutofit/>
          </a:bodyPr>
          <a:lstStyle/>
          <a:p>
            <a:r>
              <a:rPr lang="en-GB" dirty="0"/>
              <a:t>Montagu abundances vary from year to year (by ca. 50%)</a:t>
            </a:r>
          </a:p>
          <a:p>
            <a:pPr lvl="1"/>
            <a:r>
              <a:rPr lang="en-GB" dirty="0"/>
              <a:t>From 4 nests per 100 km</a:t>
            </a:r>
            <a:r>
              <a:rPr lang="en-GB" baseline="30000" dirty="0"/>
              <a:t>2</a:t>
            </a:r>
          </a:p>
          <a:p>
            <a:pPr lvl="1"/>
            <a:r>
              <a:rPr lang="en-GB" dirty="0"/>
              <a:t>To 30 nests per 100 km</a:t>
            </a:r>
            <a:r>
              <a:rPr lang="en-GB" baseline="30000" dirty="0"/>
              <a:t>2</a:t>
            </a:r>
          </a:p>
          <a:p>
            <a:r>
              <a:rPr lang="en-GB" dirty="0"/>
              <a:t>Vole abundances vary from year to year (by ca. 120%)</a:t>
            </a:r>
          </a:p>
          <a:p>
            <a:pPr lvl="1"/>
            <a:r>
              <a:rPr lang="en-GB" dirty="0"/>
              <a:t>From 1 vole per ha</a:t>
            </a:r>
          </a:p>
          <a:p>
            <a:pPr lvl="1"/>
            <a:r>
              <a:rPr lang="en-GB" dirty="0"/>
              <a:t>To &gt; 200 voles per ha</a:t>
            </a:r>
          </a:p>
        </p:txBody>
      </p:sp>
      <p:pic>
        <p:nvPicPr>
          <p:cNvPr id="6" name="Picture 5" descr="A picture containing text, different, various, several&#10;&#10;Description automatically generated">
            <a:extLst>
              <a:ext uri="{FF2B5EF4-FFF2-40B4-BE49-F238E27FC236}">
                <a16:creationId xmlns:a16="http://schemas.microsoft.com/office/drawing/2014/main" id="{0321D202-A592-4D23-ABA2-266A479C3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93" y="1395413"/>
            <a:ext cx="7486422" cy="521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9E3C8-FB1B-49DE-917A-8FC5C91F8D3B}"/>
              </a:ext>
            </a:extLst>
          </p:cNvPr>
          <p:cNvSpPr txBox="1"/>
          <p:nvPr/>
        </p:nvSpPr>
        <p:spPr>
          <a:xfrm>
            <a:off x="8486775" y="6086475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99% of nests in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B356A-1E1D-4CF3-AAA3-57121A214BD6}"/>
              </a:ext>
            </a:extLst>
          </p:cNvPr>
          <p:cNvSpPr txBox="1"/>
          <p:nvPr/>
        </p:nvSpPr>
        <p:spPr>
          <a:xfrm>
            <a:off x="4989435" y="6110288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25% of nests in fields</a:t>
            </a:r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9BD6B415-9178-4595-9743-A51D5E7EB78A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3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BA8E-F65D-4D3A-BE35-E474A189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Harriers “track” vole 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7A4B-7855-4AA2-BC01-13CDDE27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390651"/>
            <a:ext cx="4145267" cy="5224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Management implication?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natural land for harriers would improve fecundity/fledgling rate.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Options;</a:t>
            </a:r>
          </a:p>
          <a:p>
            <a:r>
              <a:rPr lang="en-GB" dirty="0"/>
              <a:t>Agri-environmental schemes?</a:t>
            </a:r>
          </a:p>
          <a:p>
            <a:r>
              <a:rPr lang="en-GB" dirty="0"/>
              <a:t>Buy farmland?</a:t>
            </a:r>
          </a:p>
          <a:p>
            <a:r>
              <a:rPr lang="en-GB" dirty="0"/>
              <a:t>Colony relocations?</a:t>
            </a:r>
          </a:p>
        </p:txBody>
      </p:sp>
      <p:pic>
        <p:nvPicPr>
          <p:cNvPr id="6" name="Picture 5" descr="A picture containing text, different, various, several&#10;&#10;Description automatically generated">
            <a:extLst>
              <a:ext uri="{FF2B5EF4-FFF2-40B4-BE49-F238E27FC236}">
                <a16:creationId xmlns:a16="http://schemas.microsoft.com/office/drawing/2014/main" id="{0321D202-A592-4D23-ABA2-266A479C3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93" y="1395413"/>
            <a:ext cx="7486422" cy="521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9E3C8-FB1B-49DE-917A-8FC5C91F8D3B}"/>
              </a:ext>
            </a:extLst>
          </p:cNvPr>
          <p:cNvSpPr txBox="1"/>
          <p:nvPr/>
        </p:nvSpPr>
        <p:spPr>
          <a:xfrm>
            <a:off x="8486775" y="6086475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99% of nests in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B356A-1E1D-4CF3-AAA3-57121A214BD6}"/>
              </a:ext>
            </a:extLst>
          </p:cNvPr>
          <p:cNvSpPr txBox="1"/>
          <p:nvPr/>
        </p:nvSpPr>
        <p:spPr>
          <a:xfrm>
            <a:off x="4989435" y="6110288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25% of nests in fields</a:t>
            </a:r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4E804970-1799-4642-A685-B1DB02403D87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28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1574</Words>
  <Application>Microsoft Office PowerPoint</Application>
  <PresentationFormat>Widescreen</PresentationFormat>
  <Paragraphs>251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Using open CMR for conservation</vt:lpstr>
      <vt:lpstr>Species of conservation concern</vt:lpstr>
      <vt:lpstr>Natural history of Circus pygargus</vt:lpstr>
      <vt:lpstr>Raptor in farming context</vt:lpstr>
      <vt:lpstr>Two areas with focused and intense monitoring</vt:lpstr>
      <vt:lpstr>Predator-prey dynamics</vt:lpstr>
      <vt:lpstr>Le French common voles</vt:lpstr>
      <vt:lpstr>Harriers “track” vole abundance</vt:lpstr>
      <vt:lpstr>Harriers “track” vole abundance</vt:lpstr>
      <vt:lpstr>Hypothesis of conservation concern</vt:lpstr>
      <vt:lpstr>Alternative marking strategy</vt:lpstr>
      <vt:lpstr>Which factors influence juvenile survival?</vt:lpstr>
      <vt:lpstr>Implementing these models in MARK</vt:lpstr>
      <vt:lpstr>Constant but stage specific survival</vt:lpstr>
      <vt:lpstr>Time dependent juvenile survival</vt:lpstr>
      <vt:lpstr>Vole phase dependent juvenile survival</vt:lpstr>
      <vt:lpstr>Vole abundance dependent juvenile survival</vt:lpstr>
      <vt:lpstr>Vole abundance dependent juvenile survival</vt:lpstr>
      <vt:lpstr>What caused variation in juvenile survival?</vt:lpstr>
      <vt:lpstr>Accounting for variation in adult survival</vt:lpstr>
      <vt:lpstr>Constant but stage specific survival</vt:lpstr>
      <vt:lpstr>Time dependent juvenile survival</vt:lpstr>
      <vt:lpstr>Vole phase dependent juvenile survival</vt:lpstr>
      <vt:lpstr>Stage + Vole abundance survival</vt:lpstr>
      <vt:lpstr>PowerPoint Presentation</vt:lpstr>
      <vt:lpstr>What caused variation in adult survival?</vt:lpstr>
      <vt:lpstr>What’s the deal with French Montagu’s?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open CMR for conservation</dc:title>
  <dc:creator>Deon Roos</dc:creator>
  <cp:lastModifiedBy>Deon Roos</cp:lastModifiedBy>
  <cp:revision>28</cp:revision>
  <dcterms:created xsi:type="dcterms:W3CDTF">2021-01-14T15:35:19Z</dcterms:created>
  <dcterms:modified xsi:type="dcterms:W3CDTF">2021-02-01T07:59:52Z</dcterms:modified>
</cp:coreProperties>
</file>